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Old Standard TT"/>
      <p:regular r:id="rId50"/>
      <p:bold r:id="rId51"/>
      <p: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ldStandardTT-bold.fntdata"/><Relationship Id="rId50" Type="http://schemas.openxmlformats.org/officeDocument/2006/relationships/font" Target="fonts/OldStandardTT-regular.fntdata"/><Relationship Id="rId52" Type="http://schemas.openxmlformats.org/officeDocument/2006/relationships/font" Target="fonts/OldStandardT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5e0655d6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5e0655d6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e0655d60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e0655d60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5e0655d60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5e0655d60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5e0655d60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5e0655d60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5e0655d60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5e0655d60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5e0655d60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5e0655d60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5e0655d60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5e0655d60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5e0655d60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5e0655d60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5e0655d60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5e0655d60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5e0655d60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5e0655d60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5e0655d60_0_1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5e0655d60_0_1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5e0655d6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5e0655d6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5e0655d60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5e0655d60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5e0655d60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5e0655d60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5e0655d60_0_1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5e0655d60_0_1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5e0655d60_0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5e0655d60_0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5e0655d60_0_1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5e0655d60_0_1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5e0655d60_0_1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5e0655d60_0_1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5e0655d60_0_1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5e0655d60_0_1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5e0655d60_0_1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5e0655d60_0_1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5e0655d60_0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5e0655d60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5e0655d60_0_1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5e0655d60_0_1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e0655d6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e0655d6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5e0655d60_0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5e0655d60_0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5e0655d60_0_1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5e0655d60_0_1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5e0655d60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5e0655d60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5e0655d60_0_1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5e0655d60_0_1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5e0655d60_0_1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5e0655d60_0_1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5e0655d60_0_1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5e0655d60_0_1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5e0655d60_0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5e0655d60_0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5e0655d60_0_1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55e0655d60_0_1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5e0655d60_0_1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5e0655d60_0_1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5e0655d60_0_1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55e0655d60_0_1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e0655d6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e0655d6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5e0655d60_0_1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55e0655d60_0_1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5e0655d60_0_1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5e0655d60_0_1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5e0655d60_0_1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5e0655d60_0_1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55e0655d60_0_1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55e0655d60_0_1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5e0655d60_0_1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5e0655d60_0_1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e0655d60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e0655d60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e0655d60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e0655d60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5e0655d60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5e0655d6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5e0655d60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5e0655d60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5e0655d60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5e0655d60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1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0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10" Type="http://schemas.openxmlformats.org/officeDocument/2006/relationships/image" Target="../media/image17.png"/><Relationship Id="rId9" Type="http://schemas.openxmlformats.org/officeDocument/2006/relationships/image" Target="../media/image21.png"/><Relationship Id="rId5" Type="http://schemas.openxmlformats.org/officeDocument/2006/relationships/image" Target="../media/image35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36.png"/><Relationship Id="rId13" Type="http://schemas.openxmlformats.org/officeDocument/2006/relationships/image" Target="../media/image29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5" Type="http://schemas.openxmlformats.org/officeDocument/2006/relationships/image" Target="../media/image31.png"/><Relationship Id="rId14" Type="http://schemas.openxmlformats.org/officeDocument/2006/relationships/image" Target="../media/image26.png"/><Relationship Id="rId17" Type="http://schemas.openxmlformats.org/officeDocument/2006/relationships/image" Target="../media/image30.png"/><Relationship Id="rId16" Type="http://schemas.openxmlformats.org/officeDocument/2006/relationships/image" Target="../media/image27.png"/><Relationship Id="rId5" Type="http://schemas.openxmlformats.org/officeDocument/2006/relationships/image" Target="../media/image20.png"/><Relationship Id="rId19" Type="http://schemas.openxmlformats.org/officeDocument/2006/relationships/image" Target="../media/image33.png"/><Relationship Id="rId6" Type="http://schemas.openxmlformats.org/officeDocument/2006/relationships/image" Target="../media/image22.png"/><Relationship Id="rId18" Type="http://schemas.openxmlformats.org/officeDocument/2006/relationships/image" Target="../media/image32.png"/><Relationship Id="rId7" Type="http://schemas.openxmlformats.org/officeDocument/2006/relationships/image" Target="../media/image17.png"/><Relationship Id="rId8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6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63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6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6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6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52.png"/><Relationship Id="rId13" Type="http://schemas.openxmlformats.org/officeDocument/2006/relationships/image" Target="../media/image57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Relationship Id="rId15" Type="http://schemas.openxmlformats.org/officeDocument/2006/relationships/image" Target="../media/image56.png"/><Relationship Id="rId14" Type="http://schemas.openxmlformats.org/officeDocument/2006/relationships/image" Target="../media/image55.png"/><Relationship Id="rId17" Type="http://schemas.openxmlformats.org/officeDocument/2006/relationships/image" Target="../media/image58.png"/><Relationship Id="rId16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8" Type="http://schemas.openxmlformats.org/officeDocument/2006/relationships/image" Target="../media/image59.png"/><Relationship Id="rId7" Type="http://schemas.openxmlformats.org/officeDocument/2006/relationships/image" Target="../media/image49.png"/><Relationship Id="rId8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52.png"/><Relationship Id="rId13" Type="http://schemas.openxmlformats.org/officeDocument/2006/relationships/image" Target="../media/image57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Relationship Id="rId15" Type="http://schemas.openxmlformats.org/officeDocument/2006/relationships/image" Target="../media/image56.png"/><Relationship Id="rId14" Type="http://schemas.openxmlformats.org/officeDocument/2006/relationships/image" Target="../media/image55.png"/><Relationship Id="rId17" Type="http://schemas.openxmlformats.org/officeDocument/2006/relationships/image" Target="../media/image58.png"/><Relationship Id="rId16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8" Type="http://schemas.openxmlformats.org/officeDocument/2006/relationships/image" Target="../media/image59.png"/><Relationship Id="rId7" Type="http://schemas.openxmlformats.org/officeDocument/2006/relationships/image" Target="../media/image49.png"/><Relationship Id="rId8" Type="http://schemas.openxmlformats.org/officeDocument/2006/relationships/image" Target="../media/image48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52.png"/><Relationship Id="rId13" Type="http://schemas.openxmlformats.org/officeDocument/2006/relationships/image" Target="../media/image57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Relationship Id="rId15" Type="http://schemas.openxmlformats.org/officeDocument/2006/relationships/image" Target="../media/image56.png"/><Relationship Id="rId14" Type="http://schemas.openxmlformats.org/officeDocument/2006/relationships/image" Target="../media/image55.png"/><Relationship Id="rId17" Type="http://schemas.openxmlformats.org/officeDocument/2006/relationships/image" Target="../media/image58.png"/><Relationship Id="rId16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8" Type="http://schemas.openxmlformats.org/officeDocument/2006/relationships/image" Target="../media/image59.png"/><Relationship Id="rId7" Type="http://schemas.openxmlformats.org/officeDocument/2006/relationships/image" Target="../media/image49.png"/><Relationship Id="rId8" Type="http://schemas.openxmlformats.org/officeDocument/2006/relationships/image" Target="../media/image48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52.png"/><Relationship Id="rId13" Type="http://schemas.openxmlformats.org/officeDocument/2006/relationships/image" Target="../media/image57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Relationship Id="rId15" Type="http://schemas.openxmlformats.org/officeDocument/2006/relationships/image" Target="../media/image56.png"/><Relationship Id="rId14" Type="http://schemas.openxmlformats.org/officeDocument/2006/relationships/image" Target="../media/image55.png"/><Relationship Id="rId17" Type="http://schemas.openxmlformats.org/officeDocument/2006/relationships/image" Target="../media/image58.png"/><Relationship Id="rId16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8" Type="http://schemas.openxmlformats.org/officeDocument/2006/relationships/image" Target="../media/image59.png"/><Relationship Id="rId7" Type="http://schemas.openxmlformats.org/officeDocument/2006/relationships/image" Target="../media/image49.png"/><Relationship Id="rId8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312575" y="1810350"/>
            <a:ext cx="58314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Numerical Simulations of Heavy Quark Exotica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973000" y="3437700"/>
            <a:ext cx="617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Curtis Peterson, Richard Lebed, Jesse Giron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21575"/>
            <a:ext cx="3081848" cy="23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825" y="51575"/>
            <a:ext cx="4172034" cy="15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012" y="85025"/>
            <a:ext cx="1138989" cy="15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November Revolution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287" y="1203148"/>
            <a:ext cx="2841425" cy="27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3303288" y="3940375"/>
            <a:ext cx="253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 Photo credit: SLAC/NOVA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J/\psi=c\bar{c}" id="131" name="Google Shape;131;p22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326" y="2870575"/>
            <a:ext cx="1696674" cy="48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2"/>
          <p:cNvCxnSpPr>
            <a:stCxn id="131" idx="3"/>
          </p:cNvCxnSpPr>
          <p:nvPr/>
        </p:nvCxnSpPr>
        <p:spPr>
          <a:xfrm flipH="1" rot="10800000">
            <a:off x="2735000" y="2576413"/>
            <a:ext cx="1697100" cy="537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871425" y="1270675"/>
            <a:ext cx="6992700" cy="2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70971">
            <a:off x="1466550" y="1858138"/>
            <a:ext cx="4229575" cy="9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225" y="393200"/>
            <a:ext cx="1328376" cy="132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000" y="2926075"/>
            <a:ext cx="1328376" cy="1328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" id="141" name="Google Shape;141;p23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0575" y="667350"/>
            <a:ext cx="521750" cy="78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c}" id="142" name="Google Shape;142;p2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4350" y="3182900"/>
            <a:ext cx="635826" cy="87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/\psi" id="143" name="Google Shape;143;p23" title="MathEquation,#000000"/>
          <p:cNvPicPr preferRelativeResize="0"/>
          <p:nvPr/>
        </p:nvPicPr>
        <p:blipFill rotWithShape="1">
          <a:blip r:embed="rId7">
            <a:alphaModFix/>
          </a:blip>
          <a:srcRect b="-12183" l="0" r="-12183" t="0"/>
          <a:stretch/>
        </p:blipFill>
        <p:spPr>
          <a:xfrm>
            <a:off x="1264623" y="461044"/>
            <a:ext cx="1328376" cy="875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871425" y="461050"/>
            <a:ext cx="2072400" cy="105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4941600" y="2316725"/>
            <a:ext cx="37515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The       was the </a:t>
            </a:r>
            <a:r>
              <a:rPr lang="en" sz="36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first</a:t>
            </a:r>
            <a:r>
              <a:rPr lang="en" sz="36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heavy-quark</a:t>
            </a: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36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bound state</a:t>
            </a: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 to be observed</a:t>
            </a:r>
            <a:endParaRPr sz="3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J/\psi" id="146" name="Google Shape;146;p23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5000" y="2448275"/>
            <a:ext cx="725326" cy="477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3"/>
          <p:cNvCxnSpPr/>
          <p:nvPr/>
        </p:nvCxnSpPr>
        <p:spPr>
          <a:xfrm rot="10800000">
            <a:off x="6244463" y="1054638"/>
            <a:ext cx="446400" cy="5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3"/>
          <p:cNvSpPr txBox="1"/>
          <p:nvPr/>
        </p:nvSpPr>
        <p:spPr>
          <a:xfrm>
            <a:off x="6514400" y="624825"/>
            <a:ext cx="24441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Charm Quark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m\approx 1.275^{+.025}_{-.036}\textrm{ GeV}" id="149" name="Google Shape;149;p23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55179" y="1121276"/>
            <a:ext cx="2162550" cy="3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62763" y="4440900"/>
            <a:ext cx="2739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anti-Charm Quark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51" name="Google Shape;151;p23"/>
          <p:cNvCxnSpPr/>
          <p:nvPr/>
        </p:nvCxnSpPr>
        <p:spPr>
          <a:xfrm rot="10800000">
            <a:off x="1432263" y="4153450"/>
            <a:ext cx="0" cy="38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m\approx 3.097 \textrm{ GeV}" id="152" name="Google Shape;152;p23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9604" y="1158853"/>
            <a:ext cx="1918418" cy="3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0" y="173050"/>
            <a:ext cx="9144000" cy="43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FF0000"/>
                </a:solidFill>
              </a:rPr>
              <a:t>first-order approximation</a:t>
            </a:r>
            <a:r>
              <a:rPr lang="en"/>
              <a:t> to the full heavy-quark potential is: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V\approx -\frac{4}{3}\frac{\alpha_s}{r} + br" id="158" name="Google Shape;158;p2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513" y="1736000"/>
            <a:ext cx="5906976" cy="127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/>
        </p:nvCxnSpPr>
        <p:spPr>
          <a:xfrm flipH="1" rot="10800000">
            <a:off x="3403375" y="3006000"/>
            <a:ext cx="3951300" cy="10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4"/>
          <p:cNvCxnSpPr/>
          <p:nvPr/>
        </p:nvCxnSpPr>
        <p:spPr>
          <a:xfrm flipH="1">
            <a:off x="4393675" y="3005050"/>
            <a:ext cx="1076700" cy="586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4"/>
          <p:cNvSpPr txBox="1"/>
          <p:nvPr/>
        </p:nvSpPr>
        <p:spPr>
          <a:xfrm>
            <a:off x="764925" y="3341575"/>
            <a:ext cx="37494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This is called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Cornell potential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320375" y="3668475"/>
            <a:ext cx="26385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It is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degenerate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in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spin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0" y="173050"/>
            <a:ext cx="9144000" cy="43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we plug </a:t>
            </a:r>
            <a:r>
              <a:rPr lang="en">
                <a:solidFill>
                  <a:srgbClr val="000000"/>
                </a:solidFill>
              </a:rPr>
              <a:t>the </a:t>
            </a:r>
            <a:r>
              <a:rPr lang="en">
                <a:solidFill>
                  <a:srgbClr val="0000FF"/>
                </a:solidFill>
              </a:rPr>
              <a:t>Cornell potential </a:t>
            </a:r>
            <a:r>
              <a:rPr lang="en"/>
              <a:t> into the </a:t>
            </a:r>
            <a:r>
              <a:rPr lang="en">
                <a:solidFill>
                  <a:srgbClr val="0000FF"/>
                </a:solidFill>
              </a:rPr>
              <a:t>Schroedinger equation </a:t>
            </a:r>
            <a:r>
              <a:rPr lang="en">
                <a:solidFill>
                  <a:srgbClr val="000000"/>
                </a:solidFill>
              </a:rPr>
              <a:t>and include </a:t>
            </a:r>
            <a:r>
              <a:rPr lang="en">
                <a:solidFill>
                  <a:srgbClr val="0000FF"/>
                </a:solidFill>
              </a:rPr>
              <a:t>spin-spin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interactions</a:t>
            </a:r>
            <a:r>
              <a:rPr lang="en">
                <a:solidFill>
                  <a:srgbClr val="000000"/>
                </a:solidFill>
              </a:rPr>
              <a:t>, we obtain the</a:t>
            </a:r>
            <a:r>
              <a:rPr lang="en">
                <a:solidFill>
                  <a:srgbClr val="FF0000"/>
                </a:solidFill>
              </a:rPr>
              <a:t> mass spectra</a:t>
            </a:r>
            <a:r>
              <a:rPr lang="en">
                <a:solidFill>
                  <a:srgbClr val="000000"/>
                </a:solidFill>
              </a:rPr>
              <a:t> of heavy-quark bound states.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68" name="Google Shape;168;p25"/>
          <p:cNvCxnSpPr/>
          <p:nvPr/>
        </p:nvCxnSpPr>
        <p:spPr>
          <a:xfrm>
            <a:off x="4653175" y="1615150"/>
            <a:ext cx="21534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\bigg[-\frac{\nabla^2}{2\mu} + \frac{l(l+1)}{2\mu r^2}+V(r)\bigg]\Psi(\mathbf{r})=\mathcal{E}_N\Psi(\mathbf{r})" id="169" name="Google Shape;169;p2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1" y="2176950"/>
            <a:ext cx="6312774" cy="9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=m_{q_1}+m_{\bar{q}_2}+\mathcal{E}_N" id="170" name="Google Shape;170;p25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175" y="3701450"/>
            <a:ext cx="4235300" cy="5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5"/>
          <p:cNvCxnSpPr/>
          <p:nvPr/>
        </p:nvCxnSpPr>
        <p:spPr>
          <a:xfrm>
            <a:off x="3845600" y="1932400"/>
            <a:ext cx="1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259575" y="1365200"/>
            <a:ext cx="8652600" cy="1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With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inputs from experiment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this simple model predicts all of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lowest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heavy-quark bound states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1622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experimental status of exotics and their phenomenology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17181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</a:t>
            </a:r>
            <a:r>
              <a:rPr lang="en">
                <a:solidFill>
                  <a:srgbClr val="0000FF"/>
                </a:solidFill>
              </a:rPr>
              <a:t>exotic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5933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</a:t>
            </a:r>
            <a:r>
              <a:rPr lang="en">
                <a:solidFill>
                  <a:srgbClr val="0000FF"/>
                </a:solidFill>
              </a:rPr>
              <a:t>exotic</a:t>
            </a:r>
            <a:r>
              <a:rPr lang="en"/>
              <a:t>?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86525" y="1211375"/>
            <a:ext cx="8989200" cy="3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Any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hadron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that does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not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fit the standard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quark model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picture.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749875" y="2571750"/>
            <a:ext cx="36822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It can be a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meson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with “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exotic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”    quantum numbers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4324850" y="2571750"/>
            <a:ext cx="36822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It does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fit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quarkonium picture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(it is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predicted by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Cornell potential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175" y="1447000"/>
            <a:ext cx="956500" cy="9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375" y="1281800"/>
            <a:ext cx="890500" cy="8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" id="201" name="Google Shape;201;p3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600" y="1669869"/>
            <a:ext cx="341650" cy="510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c}" id="202" name="Google Shape;202;p3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5738" y="2470875"/>
            <a:ext cx="464074" cy="6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/>
          <p:nvPr/>
        </p:nvSpPr>
        <p:spPr>
          <a:xfrm>
            <a:off x="122950" y="161638"/>
            <a:ext cx="2072400" cy="105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5221425" y="1221550"/>
            <a:ext cx="37515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          was the </a:t>
            </a:r>
            <a:r>
              <a:rPr lang="en" sz="36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first</a:t>
            </a:r>
            <a:r>
              <a:rPr lang="en" sz="36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exotic hadron</a:t>
            </a: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 to be observed</a:t>
            </a:r>
            <a:endParaRPr sz="3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(2003 Belle Collaboration)</a:t>
            </a:r>
            <a:endParaRPr sz="3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X(3872)" id="205" name="Google Shape;205;p3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803" y="307550"/>
            <a:ext cx="1662724" cy="5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\approx 3.872 \textrm{ GeV}" id="206" name="Google Shape;206;p30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938" y="795326"/>
            <a:ext cx="1918440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872)" id="207" name="Google Shape;207;p30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7675" y="1447000"/>
            <a:ext cx="1325526" cy="4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350" y="240150"/>
            <a:ext cx="4378948" cy="437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1" id="209" name="Google Shape;209;p30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09512" y="1487225"/>
            <a:ext cx="524226" cy="47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950" y="2286125"/>
            <a:ext cx="1008200" cy="100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2" id="211" name="Google Shape;211;p30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05672" y="2771863"/>
            <a:ext cx="568290" cy="51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563" y="2549001"/>
            <a:ext cx="956500" cy="9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50" y="63750"/>
            <a:ext cx="6729852" cy="4596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7106550" y="425100"/>
            <a:ext cx="19902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Since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2003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there have been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30+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observed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exotic candidates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106550" y="1826188"/>
            <a:ext cx="19902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Quarkonium hadrons are indicated by </a:t>
            </a:r>
            <a:r>
              <a:rPr b="1" lang="en" sz="1800">
                <a:latin typeface="Old Standard TT"/>
                <a:ea typeface="Old Standard TT"/>
                <a:cs typeface="Old Standard TT"/>
                <a:sym typeface="Old Standard TT"/>
              </a:rPr>
              <a:t>black lines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7106550" y="3322925"/>
            <a:ext cx="19902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Exotic candidates are indicated by </a:t>
            </a:r>
            <a:r>
              <a:rPr b="1"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red lines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104825" y="4659900"/>
            <a:ext cx="67269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R.  F.  Lebed,  R.  E.  Mitchell,  and  E.  S.  Swanson.   Heavy-quark  QCD  exotica. Progress in Particle and Nuclear Physics,</a:t>
            </a:r>
            <a:endParaRPr sz="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93:143–194, 2017</a:t>
            </a:r>
            <a:endParaRPr sz="9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622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Heavy-quark bound states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76800" y="1455900"/>
            <a:ext cx="8990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Despite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experimental activity,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 theoretical model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has been capable of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reproducing a significant sector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the observed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spectrum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/>
        </p:nvSpPr>
        <p:spPr>
          <a:xfrm>
            <a:off x="76800" y="1455900"/>
            <a:ext cx="28563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number of models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for the formation a decay of exotics have been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proposed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32" name="Google Shape;232;p33"/>
          <p:cNvCxnSpPr>
            <a:endCxn id="233" idx="1"/>
          </p:cNvCxnSpPr>
          <p:nvPr/>
        </p:nvCxnSpPr>
        <p:spPr>
          <a:xfrm flipH="1" rot="10800000">
            <a:off x="2750623" y="858173"/>
            <a:ext cx="519300" cy="50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3"/>
          <p:cNvSpPr txBox="1"/>
          <p:nvPr/>
        </p:nvSpPr>
        <p:spPr>
          <a:xfrm>
            <a:off x="3610288" y="75750"/>
            <a:ext cx="2856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Conventional Quarkonium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425" y="579575"/>
            <a:ext cx="2208026" cy="5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1" id="236" name="Google Shape;236;p3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451" y="646650"/>
            <a:ext cx="462400" cy="4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3198" y="447748"/>
            <a:ext cx="820900" cy="82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2" id="238" name="Google Shape;238;p3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6325" y="629887"/>
            <a:ext cx="508094" cy="45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9923" y="447723"/>
            <a:ext cx="820900" cy="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201" y="1487232"/>
            <a:ext cx="1484976" cy="1484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1" id="240" name="Google Shape;240;p3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3330" y="986350"/>
            <a:ext cx="308550" cy="282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2" id="241" name="Google Shape;241;p33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7660" y="1948757"/>
            <a:ext cx="308536" cy="25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274" y="1837000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3" id="243" name="Google Shape;243;p33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1565" y="2273850"/>
            <a:ext cx="308550" cy="27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199" y="2172300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8901" y="526457"/>
            <a:ext cx="1484976" cy="148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7949" y="872450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1749" y="1268613"/>
            <a:ext cx="519300" cy="47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 txBox="1"/>
          <p:nvPr/>
        </p:nvSpPr>
        <p:spPr>
          <a:xfrm>
            <a:off x="7109325" y="1929275"/>
            <a:ext cx="21318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Hadronic Molecules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49" name="Google Shape;249;p33"/>
          <p:cNvCxnSpPr>
            <a:endCxn id="239" idx="1"/>
          </p:cNvCxnSpPr>
          <p:nvPr/>
        </p:nvCxnSpPr>
        <p:spPr>
          <a:xfrm>
            <a:off x="2975601" y="1774608"/>
            <a:ext cx="2829600" cy="455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3"/>
          <p:cNvCxnSpPr/>
          <p:nvPr/>
        </p:nvCxnSpPr>
        <p:spPr>
          <a:xfrm flipH="1" rot="10800000">
            <a:off x="7003225" y="1551525"/>
            <a:ext cx="329400" cy="223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3"/>
          <p:cNvCxnSpPr/>
          <p:nvPr/>
        </p:nvCxnSpPr>
        <p:spPr>
          <a:xfrm flipH="1">
            <a:off x="7109325" y="1700325"/>
            <a:ext cx="361500" cy="234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pi&#10;" id="252" name="Google Shape;252;p33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0126" y="1268639"/>
            <a:ext cx="297600" cy="33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6425" y="3190750"/>
            <a:ext cx="820900" cy="7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5775" y="3207350"/>
            <a:ext cx="741524" cy="688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" id="255" name="Google Shape;255;p33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12600" y="1360950"/>
            <a:ext cx="297600" cy="294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2" id="256" name="Google Shape;256;p33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36245" y="3340771"/>
            <a:ext cx="424952" cy="423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1" id="257" name="Google Shape;257;p33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32703" y="3342362"/>
            <a:ext cx="470440" cy="41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150" y="3419425"/>
            <a:ext cx="1095795" cy="2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1" id="259" name="Google Shape;259;p3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5919" y="3031990"/>
            <a:ext cx="239370" cy="21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3138" y="2929450"/>
            <a:ext cx="424948" cy="4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87582">
            <a:off x="7459435" y="3481772"/>
            <a:ext cx="1020530" cy="36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2" id="262" name="Google Shape;262;p3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0532" y="4036561"/>
            <a:ext cx="291184" cy="23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0900" y="3942650"/>
            <a:ext cx="470452" cy="4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/>
          <p:nvPr/>
        </p:nvSpPr>
        <p:spPr>
          <a:xfrm>
            <a:off x="6025675" y="3929825"/>
            <a:ext cx="2026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Hadroquarkonium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65" name="Google Shape;265;p33"/>
          <p:cNvCxnSpPr>
            <a:endCxn id="253" idx="1"/>
          </p:cNvCxnSpPr>
          <p:nvPr/>
        </p:nvCxnSpPr>
        <p:spPr>
          <a:xfrm>
            <a:off x="2922525" y="2354700"/>
            <a:ext cx="3813900" cy="1212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0963" y="3450338"/>
            <a:ext cx="741524" cy="688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2" id="267" name="Google Shape;267;p33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432" y="3583758"/>
            <a:ext cx="424952" cy="42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312" y="3419413"/>
            <a:ext cx="820900" cy="75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1" id="269" name="Google Shape;269;p33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84590" y="3571024"/>
            <a:ext cx="470440" cy="41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338" y="3641800"/>
            <a:ext cx="1095795" cy="2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3547400" y="4024025"/>
            <a:ext cx="1686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Hybrid Mesons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g&#10;" id="272" name="Google Shape;272;p33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56324" y="3125596"/>
            <a:ext cx="239376" cy="410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33"/>
          <p:cNvCxnSpPr>
            <a:stCxn id="272" idx="1"/>
            <a:endCxn id="270" idx="0"/>
          </p:cNvCxnSpPr>
          <p:nvPr/>
        </p:nvCxnSpPr>
        <p:spPr>
          <a:xfrm flipH="1">
            <a:off x="4428324" y="3330859"/>
            <a:ext cx="228000" cy="310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3"/>
          <p:cNvCxnSpPr>
            <a:endCxn id="268" idx="1"/>
          </p:cNvCxnSpPr>
          <p:nvPr/>
        </p:nvCxnSpPr>
        <p:spPr>
          <a:xfrm>
            <a:off x="2433512" y="2773563"/>
            <a:ext cx="754800" cy="1021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q_1" id="275" name="Google Shape;275;p33" title="MathEquation,#00000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8027" y="4275095"/>
            <a:ext cx="297600" cy="2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9" y="4171425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24" y="4365938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278" name="Google Shape;278;p33" title="MathEquation,#0000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563" y="4458150"/>
            <a:ext cx="329400" cy="295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3" id="279" name="Google Shape;279;p33" title="MathEquation,#00000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92852" y="4224264"/>
            <a:ext cx="308550" cy="29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280" name="Google Shape;280;p33" title="MathEquation,#00000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62254" y="4487002"/>
            <a:ext cx="291200" cy="28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8199" y="4391500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4574" y="4131775"/>
            <a:ext cx="519300" cy="4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926" y="3895463"/>
            <a:ext cx="1312204" cy="12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0374" y="3895463"/>
            <a:ext cx="1312204" cy="12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700" y="4335900"/>
            <a:ext cx="1233136" cy="331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\delta}&#10;" id="286" name="Google Shape;286;p33" title="MathEquation,#00000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12299" y="4555024"/>
            <a:ext cx="239374" cy="451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287" name="Google Shape;287;p33" title="MathEquation,#00000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6794" y="3641652"/>
            <a:ext cx="228000" cy="4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1149475" y="3568575"/>
            <a:ext cx="16197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Diquarkonium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89" name="Google Shape;289;p33"/>
          <p:cNvCxnSpPr>
            <a:stCxn id="231" idx="2"/>
          </p:cNvCxnSpPr>
          <p:nvPr/>
        </p:nvCxnSpPr>
        <p:spPr>
          <a:xfrm flipH="1">
            <a:off x="786450" y="2826900"/>
            <a:ext cx="718500" cy="1041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311700" y="1622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Dynamical Diquark Picture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38" y="316625"/>
            <a:ext cx="2105352" cy="200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/>
          <p:nvPr/>
        </p:nvSpPr>
        <p:spPr>
          <a:xfrm>
            <a:off x="711925" y="1119713"/>
            <a:ext cx="16536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Heavy Hadron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301" name="Google Shape;301;p35"/>
          <p:cNvCxnSpPr/>
          <p:nvPr/>
        </p:nvCxnSpPr>
        <p:spPr>
          <a:xfrm rot="10800000">
            <a:off x="259650" y="298150"/>
            <a:ext cx="615300" cy="509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5"/>
          <p:cNvCxnSpPr/>
          <p:nvPr/>
        </p:nvCxnSpPr>
        <p:spPr>
          <a:xfrm rot="10800000">
            <a:off x="788275" y="307775"/>
            <a:ext cx="355800" cy="297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5"/>
          <p:cNvCxnSpPr/>
          <p:nvPr/>
        </p:nvCxnSpPr>
        <p:spPr>
          <a:xfrm rot="10800000">
            <a:off x="336450" y="711425"/>
            <a:ext cx="423000" cy="29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5"/>
          <p:cNvCxnSpPr>
            <a:stCxn id="300" idx="1"/>
          </p:cNvCxnSpPr>
          <p:nvPr/>
        </p:nvCxnSpPr>
        <p:spPr>
          <a:xfrm rot="10800000">
            <a:off x="38425" y="855713"/>
            <a:ext cx="673500" cy="465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813" y="941575"/>
            <a:ext cx="2105352" cy="200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6"/>
          <p:cNvSpPr txBox="1"/>
          <p:nvPr/>
        </p:nvSpPr>
        <p:spPr>
          <a:xfrm>
            <a:off x="1663700" y="1744663"/>
            <a:ext cx="16536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Heavy Hadron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311" name="Google Shape;311;p36"/>
          <p:cNvCxnSpPr/>
          <p:nvPr/>
        </p:nvCxnSpPr>
        <p:spPr>
          <a:xfrm rot="10800000">
            <a:off x="1211425" y="923100"/>
            <a:ext cx="615300" cy="509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6"/>
          <p:cNvCxnSpPr/>
          <p:nvPr/>
        </p:nvCxnSpPr>
        <p:spPr>
          <a:xfrm rot="10800000">
            <a:off x="1740050" y="932725"/>
            <a:ext cx="355800" cy="297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6"/>
          <p:cNvCxnSpPr/>
          <p:nvPr/>
        </p:nvCxnSpPr>
        <p:spPr>
          <a:xfrm rot="10800000">
            <a:off x="1288225" y="1336375"/>
            <a:ext cx="423000" cy="29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6"/>
          <p:cNvCxnSpPr>
            <a:stCxn id="310" idx="1"/>
          </p:cNvCxnSpPr>
          <p:nvPr/>
        </p:nvCxnSpPr>
        <p:spPr>
          <a:xfrm rot="10800000">
            <a:off x="990200" y="1480663"/>
            <a:ext cx="673500" cy="465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013" y="1653000"/>
            <a:ext cx="2105352" cy="200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7"/>
          <p:cNvSpPr txBox="1"/>
          <p:nvPr/>
        </p:nvSpPr>
        <p:spPr>
          <a:xfrm>
            <a:off x="3451900" y="2456088"/>
            <a:ext cx="16536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Heavy Hadron</a:t>
            </a:r>
            <a:endParaRPr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321" name="Google Shape;321;p37"/>
          <p:cNvCxnSpPr/>
          <p:nvPr/>
        </p:nvCxnSpPr>
        <p:spPr>
          <a:xfrm rot="10800000">
            <a:off x="2999625" y="1634525"/>
            <a:ext cx="615300" cy="509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7"/>
          <p:cNvCxnSpPr/>
          <p:nvPr/>
        </p:nvCxnSpPr>
        <p:spPr>
          <a:xfrm rot="10800000">
            <a:off x="3528250" y="1644150"/>
            <a:ext cx="355800" cy="297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7"/>
          <p:cNvCxnSpPr/>
          <p:nvPr/>
        </p:nvCxnSpPr>
        <p:spPr>
          <a:xfrm rot="10800000">
            <a:off x="3076425" y="2047800"/>
            <a:ext cx="423000" cy="29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7"/>
          <p:cNvCxnSpPr>
            <a:stCxn id="320" idx="1"/>
          </p:cNvCxnSpPr>
          <p:nvPr/>
        </p:nvCxnSpPr>
        <p:spPr>
          <a:xfrm rot="10800000">
            <a:off x="2778400" y="2192088"/>
            <a:ext cx="673500" cy="465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5" name="Google Shape;3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470" y="1794968"/>
            <a:ext cx="1962450" cy="155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37"/>
          <p:cNvCxnSpPr/>
          <p:nvPr/>
        </p:nvCxnSpPr>
        <p:spPr>
          <a:xfrm flipH="1">
            <a:off x="5207200" y="1339000"/>
            <a:ext cx="722700" cy="66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37"/>
          <p:cNvSpPr txBox="1"/>
          <p:nvPr/>
        </p:nvSpPr>
        <p:spPr>
          <a:xfrm>
            <a:off x="5387925" y="935200"/>
            <a:ext cx="16536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Strong Decay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328" name="Google Shape;328;p37"/>
          <p:cNvCxnSpPr/>
          <p:nvPr/>
        </p:nvCxnSpPr>
        <p:spPr>
          <a:xfrm flipH="1" rot="10800000">
            <a:off x="2943700" y="3252000"/>
            <a:ext cx="520800" cy="435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7"/>
          <p:cNvSpPr txBox="1"/>
          <p:nvPr/>
        </p:nvSpPr>
        <p:spPr>
          <a:xfrm>
            <a:off x="2252800" y="3588575"/>
            <a:ext cx="17247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Weak Decay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334" name="Google Shape;334;p3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376" y="2555698"/>
            <a:ext cx="289118" cy="29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973" y="2442636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490" y="2654770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337" name="Google Shape;337;p3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5722" y="2755336"/>
            <a:ext cx="320010" cy="321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3" id="338" name="Google Shape;338;p38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1740" y="1743163"/>
            <a:ext cx="299754" cy="30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339" name="Google Shape;339;p38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0613" y="2013603"/>
            <a:ext cx="282900" cy="2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808" y="1915302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833" y="1647964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875" y="1404725"/>
            <a:ext cx="1274800" cy="124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5050" y="2141674"/>
            <a:ext cx="1274800" cy="13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73555">
            <a:off x="4458068" y="2187734"/>
            <a:ext cx="983912" cy="54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68870" y="1685543"/>
            <a:ext cx="1962450" cy="15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350" name="Google Shape;350;p3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376" y="2555698"/>
            <a:ext cx="289118" cy="29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973" y="2442636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490" y="2654770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353" name="Google Shape;353;p3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5722" y="2755336"/>
            <a:ext cx="320010" cy="321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3" id="354" name="Google Shape;354;p39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1740" y="1743163"/>
            <a:ext cx="299754" cy="30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355" name="Google Shape;355;p39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0613" y="2013603"/>
            <a:ext cx="282900" cy="2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808" y="1915302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833" y="1647964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875" y="1404725"/>
            <a:ext cx="1274800" cy="124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5050" y="2141674"/>
            <a:ext cx="1274800" cy="13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73555">
            <a:off x="4458068" y="2187734"/>
            <a:ext cx="983912" cy="549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361" name="Google Shape;361;p39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0997" y="4003574"/>
            <a:ext cx="282900" cy="589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39"/>
          <p:cNvCxnSpPr>
            <a:stCxn id="361" idx="0"/>
            <a:endCxn id="359" idx="2"/>
          </p:cNvCxnSpPr>
          <p:nvPr/>
        </p:nvCxnSpPr>
        <p:spPr>
          <a:xfrm rot="10800000">
            <a:off x="4112447" y="3463574"/>
            <a:ext cx="0" cy="54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\delta}&#10;" id="363" name="Google Shape;363;p39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21146" y="386971"/>
            <a:ext cx="320000" cy="604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39"/>
          <p:cNvCxnSpPr>
            <a:stCxn id="363" idx="2"/>
            <a:endCxn id="358" idx="0"/>
          </p:cNvCxnSpPr>
          <p:nvPr/>
        </p:nvCxnSpPr>
        <p:spPr>
          <a:xfrm flipH="1">
            <a:off x="5770346" y="990979"/>
            <a:ext cx="10800" cy="413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39"/>
          <p:cNvSpPr txBox="1"/>
          <p:nvPr/>
        </p:nvSpPr>
        <p:spPr>
          <a:xfrm>
            <a:off x="488850" y="743900"/>
            <a:ext cx="3209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At this moment,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diquarks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have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large relative momenta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3676700" y="4593075"/>
            <a:ext cx="871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Diquark</a:t>
            </a:r>
            <a:endParaRPr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5227425" y="85025"/>
            <a:ext cx="1323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Anti-</a:t>
            </a:r>
            <a:r>
              <a:rPr lang="en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Diquark</a:t>
            </a:r>
            <a:endParaRPr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372" name="Google Shape;372;p4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426" y="2830998"/>
            <a:ext cx="289118" cy="29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023" y="2717936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540" y="2930070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375" name="Google Shape;375;p4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772" y="3030636"/>
            <a:ext cx="320010" cy="321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3" id="376" name="Google Shape;376;p4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1415" y="1577638"/>
            <a:ext cx="299754" cy="30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377" name="Google Shape;377;p40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0288" y="1848078"/>
            <a:ext cx="282900" cy="2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483" y="1749777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508" y="1482439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550" y="1239200"/>
            <a:ext cx="1274800" cy="124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9100" y="2416974"/>
            <a:ext cx="1274800" cy="13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73578">
            <a:off x="3895320" y="2207721"/>
            <a:ext cx="2020062" cy="549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383" name="Google Shape;383;p40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0997" y="4003574"/>
            <a:ext cx="282900" cy="589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40"/>
          <p:cNvCxnSpPr>
            <a:stCxn id="383" idx="0"/>
            <a:endCxn id="381" idx="2"/>
          </p:cNvCxnSpPr>
          <p:nvPr/>
        </p:nvCxnSpPr>
        <p:spPr>
          <a:xfrm rot="10800000">
            <a:off x="3616547" y="3738674"/>
            <a:ext cx="495900" cy="264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\delta}&#10;" id="385" name="Google Shape;385;p40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21146" y="386971"/>
            <a:ext cx="320000" cy="604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40"/>
          <p:cNvCxnSpPr>
            <a:stCxn id="385" idx="2"/>
            <a:endCxn id="380" idx="0"/>
          </p:cNvCxnSpPr>
          <p:nvPr/>
        </p:nvCxnSpPr>
        <p:spPr>
          <a:xfrm>
            <a:off x="5781146" y="990979"/>
            <a:ext cx="418800" cy="248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391" name="Google Shape;391;p4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351" y="3095798"/>
            <a:ext cx="289118" cy="29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2948" y="2982736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465" y="3194870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394" name="Google Shape;394;p41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4697" y="3295436"/>
            <a:ext cx="320010" cy="32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025" y="2681774"/>
            <a:ext cx="1274800" cy="13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73582">
            <a:off x="3389750" y="2232958"/>
            <a:ext cx="2920774" cy="549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397" name="Google Shape;397;p41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0997" y="4003574"/>
            <a:ext cx="282900" cy="589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41"/>
          <p:cNvCxnSpPr>
            <a:stCxn id="397" idx="0"/>
            <a:endCxn id="395" idx="2"/>
          </p:cNvCxnSpPr>
          <p:nvPr/>
        </p:nvCxnSpPr>
        <p:spPr>
          <a:xfrm rot="10800000">
            <a:off x="3191447" y="4003574"/>
            <a:ext cx="9210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\delta}&#10;" id="399" name="Google Shape;399;p41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1146" y="386971"/>
            <a:ext cx="320000" cy="604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41"/>
          <p:cNvCxnSpPr>
            <a:stCxn id="399" idx="2"/>
            <a:endCxn id="401" idx="0"/>
          </p:cNvCxnSpPr>
          <p:nvPr/>
        </p:nvCxnSpPr>
        <p:spPr>
          <a:xfrm>
            <a:off x="5781146" y="990979"/>
            <a:ext cx="737700" cy="79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q}_3" id="402" name="Google Shape;402;p41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58340" y="1408613"/>
            <a:ext cx="299754" cy="30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403" name="Google Shape;403;p41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17213" y="1679053"/>
            <a:ext cx="282900" cy="2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6408" y="1580752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433" y="1313414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9475" y="1070175"/>
            <a:ext cx="1274800" cy="12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1"/>
          <p:cNvSpPr txBox="1"/>
          <p:nvPr/>
        </p:nvSpPr>
        <p:spPr>
          <a:xfrm>
            <a:off x="488850" y="743900"/>
            <a:ext cx="3209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As the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diquarks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separate, their large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kinetic energies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are turned into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potential energies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in the form of a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gluefield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between 1947 and 1964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0" y="1171600"/>
            <a:ext cx="91440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“The finder of a new elementary particles used to be rewarded by a Nobel prize, but such a discovery ought to be punished with a $10,000 fine.” - Willis Lamb, Nobel Laureate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412" name="Google Shape;412;p42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276" y="3276448"/>
            <a:ext cx="289118" cy="29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873" y="3163386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390" y="3375520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415" name="Google Shape;415;p42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622" y="3476086"/>
            <a:ext cx="320010" cy="32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950" y="2862424"/>
            <a:ext cx="1274800" cy="13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73573">
            <a:off x="2905384" y="2222745"/>
            <a:ext cx="3934232" cy="549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418" name="Google Shape;418;p42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0997" y="4003574"/>
            <a:ext cx="282900" cy="589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42"/>
          <p:cNvCxnSpPr>
            <a:stCxn id="418" idx="0"/>
            <a:endCxn id="416" idx="2"/>
          </p:cNvCxnSpPr>
          <p:nvPr/>
        </p:nvCxnSpPr>
        <p:spPr>
          <a:xfrm flipH="1">
            <a:off x="2770247" y="4003574"/>
            <a:ext cx="1342200" cy="180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\delta}&#10;" id="420" name="Google Shape;420;p42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1146" y="386971"/>
            <a:ext cx="320000" cy="604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42"/>
          <p:cNvCxnSpPr>
            <a:stCxn id="420" idx="2"/>
            <a:endCxn id="422" idx="0"/>
          </p:cNvCxnSpPr>
          <p:nvPr/>
        </p:nvCxnSpPr>
        <p:spPr>
          <a:xfrm>
            <a:off x="5781146" y="990979"/>
            <a:ext cx="737700" cy="79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q}_3" id="423" name="Google Shape;423;p42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0265" y="1082338"/>
            <a:ext cx="299754" cy="30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424" name="Google Shape;424;p42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89138" y="1352778"/>
            <a:ext cx="282900" cy="2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333" y="1254477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358" y="987139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400" y="743900"/>
            <a:ext cx="1274800" cy="12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2"/>
          <p:cNvSpPr txBox="1"/>
          <p:nvPr/>
        </p:nvSpPr>
        <p:spPr>
          <a:xfrm>
            <a:off x="488850" y="743900"/>
            <a:ext cx="3209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Near the decay of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exotic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the system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becomes nonrelativistic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433" name="Google Shape;433;p4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276" y="3276448"/>
            <a:ext cx="289118" cy="29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873" y="3163386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390" y="3375520"/>
            <a:ext cx="504500" cy="5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436" name="Google Shape;436;p43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622" y="3476086"/>
            <a:ext cx="320010" cy="32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950" y="2862424"/>
            <a:ext cx="1274800" cy="13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73573">
            <a:off x="2905384" y="2222745"/>
            <a:ext cx="3934232" cy="549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439" name="Google Shape;439;p43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0997" y="4003574"/>
            <a:ext cx="282900" cy="589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43"/>
          <p:cNvCxnSpPr>
            <a:stCxn id="439" idx="0"/>
            <a:endCxn id="437" idx="2"/>
          </p:cNvCxnSpPr>
          <p:nvPr/>
        </p:nvCxnSpPr>
        <p:spPr>
          <a:xfrm flipH="1">
            <a:off x="2770247" y="4003574"/>
            <a:ext cx="1342200" cy="180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\delta}&#10;" id="441" name="Google Shape;441;p43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1146" y="386971"/>
            <a:ext cx="320000" cy="604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43"/>
          <p:cNvCxnSpPr>
            <a:stCxn id="441" idx="2"/>
            <a:endCxn id="443" idx="0"/>
          </p:cNvCxnSpPr>
          <p:nvPr/>
        </p:nvCxnSpPr>
        <p:spPr>
          <a:xfrm>
            <a:off x="5781146" y="990979"/>
            <a:ext cx="737700" cy="79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\bar{q}_3" id="444" name="Google Shape;444;p43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0265" y="1082338"/>
            <a:ext cx="299754" cy="30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445" name="Google Shape;445;p43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89138" y="1352778"/>
            <a:ext cx="282900" cy="2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333" y="1254477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358" y="987139"/>
            <a:ext cx="5045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400" y="743900"/>
            <a:ext cx="1274800" cy="124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41150" y="2744488"/>
            <a:ext cx="2664424" cy="178516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3"/>
          <p:cNvSpPr txBox="1"/>
          <p:nvPr/>
        </p:nvSpPr>
        <p:spPr>
          <a:xfrm>
            <a:off x="223175" y="733275"/>
            <a:ext cx="43488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It is at this moment that we take a “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snapshot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” of the system using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Schroedinger equation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to calculate the mass spectra of diquarkonium exotics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/>
          <p:nvPr>
            <p:ph type="title"/>
          </p:nvPr>
        </p:nvSpPr>
        <p:spPr>
          <a:xfrm>
            <a:off x="311700" y="1622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the Dynamical Diquark Model (DDM)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460" name="Google Shape;460;p4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747" y="2662672"/>
            <a:ext cx="458452" cy="44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969" y="2492666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195" y="2811641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463" name="Google Shape;463;p45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7448" y="2962858"/>
            <a:ext cx="507440" cy="48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3" id="464" name="Google Shape;464;p45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0636" y="2579315"/>
            <a:ext cx="475322" cy="48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465" name="Google Shape;465;p45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9700" y="3010172"/>
            <a:ext cx="448594" cy="47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3998" y="2853560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428" y="2427645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871" y="2040124"/>
            <a:ext cx="2021452" cy="19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250" y="2040124"/>
            <a:ext cx="2021452" cy="19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5374" y="2762384"/>
            <a:ext cx="1899648" cy="543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\delta}&#10;" id="471" name="Google Shape;471;p45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2993" y="3121718"/>
            <a:ext cx="368756" cy="740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472" name="Google Shape;472;p45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4125" y="1939000"/>
            <a:ext cx="307300" cy="640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45"/>
          <p:cNvCxnSpPr>
            <a:endCxn id="470" idx="2"/>
          </p:cNvCxnSpPr>
          <p:nvPr/>
        </p:nvCxnSpPr>
        <p:spPr>
          <a:xfrm rot="10800000">
            <a:off x="4525198" y="3305427"/>
            <a:ext cx="554700" cy="84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4" name="Google Shape;474;p45"/>
          <p:cNvSpPr txBox="1"/>
          <p:nvPr/>
        </p:nvSpPr>
        <p:spPr>
          <a:xfrm>
            <a:off x="3484900" y="4197700"/>
            <a:ext cx="36774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QCD Born-Oppenheimer Potential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5" name="Google Shape;475;p45"/>
          <p:cNvSpPr txBox="1"/>
          <p:nvPr/>
        </p:nvSpPr>
        <p:spPr>
          <a:xfrm>
            <a:off x="1434650" y="308175"/>
            <a:ext cx="6631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Exotics in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DDM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interact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through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QCD Born-Oppenheimer Potentials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1800"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_1" id="480" name="Google Shape;480;p4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697" y="2662672"/>
            <a:ext cx="458452" cy="44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919" y="2492666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145" y="2811641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_2&#10;" id="483" name="Google Shape;483;p4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9398" y="2962858"/>
            <a:ext cx="507440" cy="48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3" id="484" name="Google Shape;484;p46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586" y="2579327"/>
            <a:ext cx="475322" cy="48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Q}_4&#10;" id="485" name="Google Shape;485;p46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9650" y="3010185"/>
            <a:ext cx="448594" cy="47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948" y="2853573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378" y="2427657"/>
            <a:ext cx="799980" cy="7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821" y="2040137"/>
            <a:ext cx="2021452" cy="19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200" y="2040124"/>
            <a:ext cx="2021452" cy="19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90050" y="2762375"/>
            <a:ext cx="1118326" cy="54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\delta}&#10;" id="491" name="Google Shape;491;p46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52943" y="3121731"/>
            <a:ext cx="368756" cy="740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&#10;" id="492" name="Google Shape;492;p46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06075" y="1939000"/>
            <a:ext cx="307300" cy="640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46"/>
          <p:cNvCxnSpPr>
            <a:endCxn id="490" idx="2"/>
          </p:cNvCxnSpPr>
          <p:nvPr/>
        </p:nvCxnSpPr>
        <p:spPr>
          <a:xfrm rot="10800000">
            <a:off x="4549213" y="3305400"/>
            <a:ext cx="554700" cy="84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4" name="Google Shape;494;p46"/>
          <p:cNvSpPr txBox="1"/>
          <p:nvPr/>
        </p:nvSpPr>
        <p:spPr>
          <a:xfrm>
            <a:off x="3484900" y="4197700"/>
            <a:ext cx="36774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QCD Born-Oppenheimer Potential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95" name="Google Shape;495;p46"/>
          <p:cNvSpPr txBox="1"/>
          <p:nvPr/>
        </p:nvSpPr>
        <p:spPr>
          <a:xfrm>
            <a:off x="1434650" y="308175"/>
            <a:ext cx="6631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At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short distances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these potentials can become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degenerate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This forces us to solve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coupled Schroedinger equations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due to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quantum-mechanical mixing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Born-Oppenheimer states.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0" name="Google Shape;500;p47"/>
          <p:cNvCxnSpPr/>
          <p:nvPr/>
        </p:nvCxnSpPr>
        <p:spPr>
          <a:xfrm>
            <a:off x="4803425" y="3230600"/>
            <a:ext cx="1349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n=1" id="501" name="Google Shape;501;p4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599" y="3048250"/>
            <a:ext cx="1006100" cy="36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=2" id="502" name="Google Shape;502;p4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4050" y="1564075"/>
            <a:ext cx="1006070" cy="36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47"/>
          <p:cNvCxnSpPr/>
          <p:nvPr/>
        </p:nvCxnSpPr>
        <p:spPr>
          <a:xfrm>
            <a:off x="6631225" y="1746425"/>
            <a:ext cx="1349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X(3872)" id="504" name="Google Shape;504;p47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5350" y="3319738"/>
            <a:ext cx="1349700" cy="436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(4430)" id="505" name="Google Shape;505;p47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1225" y="1874475"/>
            <a:ext cx="1349700" cy="452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47"/>
          <p:cNvCxnSpPr/>
          <p:nvPr/>
        </p:nvCxnSpPr>
        <p:spPr>
          <a:xfrm flipH="1" rot="10800000">
            <a:off x="4367725" y="403775"/>
            <a:ext cx="31800" cy="3836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47"/>
          <p:cNvCxnSpPr/>
          <p:nvPr/>
        </p:nvCxnSpPr>
        <p:spPr>
          <a:xfrm>
            <a:off x="4155175" y="4006400"/>
            <a:ext cx="4920300" cy="10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1^{++}" id="508" name="Google Shape;508;p47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9813" y="4134575"/>
            <a:ext cx="620770" cy="36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^{+-}" id="509" name="Google Shape;509;p47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5687" y="4134575"/>
            <a:ext cx="620776" cy="36471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7"/>
          <p:cNvSpPr txBox="1"/>
          <p:nvPr/>
        </p:nvSpPr>
        <p:spPr>
          <a:xfrm rot="-5400000">
            <a:off x="2880925" y="1874500"/>
            <a:ext cx="20964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Mass (MeV)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511" name="Google Shape;511;p47"/>
          <p:cNvCxnSpPr/>
          <p:nvPr/>
        </p:nvCxnSpPr>
        <p:spPr>
          <a:xfrm flipH="1" rot="10800000">
            <a:off x="4240200" y="1136975"/>
            <a:ext cx="21300" cy="2146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Google Shape;512;p47"/>
          <p:cNvCxnSpPr/>
          <p:nvPr/>
        </p:nvCxnSpPr>
        <p:spPr>
          <a:xfrm>
            <a:off x="4973475" y="4590900"/>
            <a:ext cx="306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J^{PC}" id="513" name="Google Shape;513;p47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93379" y="4661285"/>
            <a:ext cx="620800" cy="36006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7"/>
          <p:cNvSpPr txBox="1"/>
          <p:nvPr/>
        </p:nvSpPr>
        <p:spPr>
          <a:xfrm>
            <a:off x="116900" y="233800"/>
            <a:ext cx="36345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In our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best fit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X(3872)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is fit to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ground state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and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Z(4430)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is fit to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first excited state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 sz="1800"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8"/>
          <p:cNvSpPr/>
          <p:nvPr/>
        </p:nvSpPr>
        <p:spPr>
          <a:xfrm>
            <a:off x="5812925" y="383635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8"/>
          <p:cNvSpPr/>
          <p:nvPr/>
        </p:nvSpPr>
        <p:spPr>
          <a:xfrm>
            <a:off x="5812925" y="2641725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8"/>
          <p:cNvSpPr/>
          <p:nvPr/>
        </p:nvSpPr>
        <p:spPr>
          <a:xfrm>
            <a:off x="5812925" y="14471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8"/>
          <p:cNvSpPr/>
          <p:nvPr/>
        </p:nvSpPr>
        <p:spPr>
          <a:xfrm>
            <a:off x="5813000" y="2338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8"/>
          <p:cNvSpPr txBox="1"/>
          <p:nvPr/>
        </p:nvSpPr>
        <p:spPr>
          <a:xfrm>
            <a:off x="3863125" y="38363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3900-4050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524" name="Google Shape;524;p4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57" y="4294150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8"/>
          <p:cNvSpPr txBox="1"/>
          <p:nvPr/>
        </p:nvSpPr>
        <p:spPr>
          <a:xfrm>
            <a:off x="3863113" y="27666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4220-4390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526" name="Google Shape;526;p4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25" y="3224450"/>
            <a:ext cx="1078786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8"/>
          <p:cNvSpPr txBox="1"/>
          <p:nvPr/>
        </p:nvSpPr>
        <p:spPr>
          <a:xfrm>
            <a:off x="3863113" y="1545625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4570-4720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528" name="Google Shape;528;p4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45" y="2003425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8"/>
          <p:cNvSpPr txBox="1"/>
          <p:nvPr/>
        </p:nvSpPr>
        <p:spPr>
          <a:xfrm>
            <a:off x="3863100" y="32460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4750-4900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530" name="Google Shape;530;p4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13" y="782400"/>
            <a:ext cx="1078786" cy="35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872)" id="531" name="Google Shape;531;p4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4148" y="3920598"/>
            <a:ext cx="893576" cy="2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915)" id="532" name="Google Shape;532;p48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0104" y="4493505"/>
            <a:ext cx="893576" cy="28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0}(3860)" id="533" name="Google Shape;533;p48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1450" y="4188712"/>
            <a:ext cx="1078824" cy="304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3900)" id="534" name="Google Shape;534;p48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2013" y="4479275"/>
            <a:ext cx="937842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2}(3930)" id="535" name="Google Shape;535;p48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976" y="3920590"/>
            <a:ext cx="937824" cy="26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40)" id="536" name="Google Shape;536;p48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92025" y="2685975"/>
            <a:ext cx="893576" cy="29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20)" id="537" name="Google Shape;537;p48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90099" y="2660412"/>
            <a:ext cx="893576" cy="296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60)" id="538" name="Google Shape;538;p48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6534" y="2998477"/>
            <a:ext cx="893576" cy="295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390)" id="539" name="Google Shape;539;p48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92013" y="3335475"/>
            <a:ext cx="799772" cy="26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50)" id="540" name="Google Shape;540;p48" title="MathEquation,#00000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90100" y="3286133"/>
            <a:ext cx="937824" cy="304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(4430)" id="541" name="Google Shape;541;p48" title="MathEquation,#0000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67274" y="1957032"/>
            <a:ext cx="1078824" cy="32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500)" id="542" name="Google Shape;542;p48" title="MathEquation,#00000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62579" y="1629880"/>
            <a:ext cx="893576" cy="289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48"/>
          <p:cNvCxnSpPr>
            <a:endCxn id="542" idx="2"/>
          </p:cNvCxnSpPr>
          <p:nvPr/>
        </p:nvCxnSpPr>
        <p:spPr>
          <a:xfrm rot="10800000">
            <a:off x="8109367" y="1919175"/>
            <a:ext cx="264900" cy="33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4" name="Google Shape;544;p48"/>
          <p:cNvSpPr txBox="1"/>
          <p:nvPr/>
        </p:nvSpPr>
        <p:spPr>
          <a:xfrm>
            <a:off x="8374125" y="2035813"/>
            <a:ext cx="264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X(4630)" id="545" name="Google Shape;545;p48" title="MathEquation,#00000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92027" y="324600"/>
            <a:ext cx="893574" cy="289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660)" id="546" name="Google Shape;546;p48" title="MathEquation,#00000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49101" y="774079"/>
            <a:ext cx="1078824" cy="34927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8"/>
          <p:cNvSpPr txBox="1"/>
          <p:nvPr/>
        </p:nvSpPr>
        <p:spPr>
          <a:xfrm>
            <a:off x="106275" y="233800"/>
            <a:ext cx="35175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Estimating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magnitude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fine structure splittings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we obtain a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that matches well with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experiment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/>
          <p:nvPr/>
        </p:nvSpPr>
        <p:spPr>
          <a:xfrm>
            <a:off x="5812925" y="383635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9"/>
          <p:cNvSpPr/>
          <p:nvPr/>
        </p:nvSpPr>
        <p:spPr>
          <a:xfrm>
            <a:off x="5812925" y="2641725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9"/>
          <p:cNvSpPr/>
          <p:nvPr/>
        </p:nvSpPr>
        <p:spPr>
          <a:xfrm>
            <a:off x="5812925" y="14471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9"/>
          <p:cNvSpPr/>
          <p:nvPr/>
        </p:nvSpPr>
        <p:spPr>
          <a:xfrm>
            <a:off x="5813000" y="2338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9"/>
          <p:cNvSpPr txBox="1"/>
          <p:nvPr/>
        </p:nvSpPr>
        <p:spPr>
          <a:xfrm>
            <a:off x="3863125" y="38363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3900-4050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557" name="Google Shape;557;p4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57" y="4294150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9"/>
          <p:cNvSpPr txBox="1"/>
          <p:nvPr/>
        </p:nvSpPr>
        <p:spPr>
          <a:xfrm>
            <a:off x="3863113" y="27666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4220-4390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559" name="Google Shape;559;p4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25" y="3224450"/>
            <a:ext cx="1078786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9"/>
          <p:cNvSpPr txBox="1"/>
          <p:nvPr/>
        </p:nvSpPr>
        <p:spPr>
          <a:xfrm>
            <a:off x="3863113" y="1545625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4570-4720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561" name="Google Shape;561;p4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45" y="2003425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9"/>
          <p:cNvSpPr txBox="1"/>
          <p:nvPr/>
        </p:nvSpPr>
        <p:spPr>
          <a:xfrm>
            <a:off x="3863100" y="32460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4750-4900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563" name="Google Shape;563;p4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13" y="782400"/>
            <a:ext cx="1078786" cy="35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872)" id="564" name="Google Shape;564;p4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4148" y="3920598"/>
            <a:ext cx="893576" cy="2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915)" id="565" name="Google Shape;565;p49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0104" y="4493505"/>
            <a:ext cx="893576" cy="28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0}(3860)" id="566" name="Google Shape;566;p49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1450" y="4188712"/>
            <a:ext cx="1078824" cy="304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3900)" id="567" name="Google Shape;567;p49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2013" y="4479275"/>
            <a:ext cx="937842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2}(3930)" id="568" name="Google Shape;568;p49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976" y="3920590"/>
            <a:ext cx="937824" cy="26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40)" id="569" name="Google Shape;569;p49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92025" y="2685975"/>
            <a:ext cx="893576" cy="29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20)" id="570" name="Google Shape;570;p49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90099" y="2660412"/>
            <a:ext cx="893576" cy="296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60)" id="571" name="Google Shape;571;p49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6534" y="2998477"/>
            <a:ext cx="893576" cy="295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390)" id="572" name="Google Shape;572;p49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92013" y="3335475"/>
            <a:ext cx="799772" cy="26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50)" id="573" name="Google Shape;573;p49" title="MathEquation,#00000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90100" y="3286133"/>
            <a:ext cx="937824" cy="304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(4430)" id="574" name="Google Shape;574;p49" title="MathEquation,#0000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67274" y="1957032"/>
            <a:ext cx="1078824" cy="32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500)" id="575" name="Google Shape;575;p49" title="MathEquation,#00000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62579" y="1629880"/>
            <a:ext cx="893576" cy="289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49"/>
          <p:cNvCxnSpPr>
            <a:endCxn id="575" idx="2"/>
          </p:cNvCxnSpPr>
          <p:nvPr/>
        </p:nvCxnSpPr>
        <p:spPr>
          <a:xfrm rot="10800000">
            <a:off x="8109367" y="1919175"/>
            <a:ext cx="264900" cy="33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7" name="Google Shape;577;p49"/>
          <p:cNvSpPr txBox="1"/>
          <p:nvPr/>
        </p:nvSpPr>
        <p:spPr>
          <a:xfrm>
            <a:off x="8374125" y="2035813"/>
            <a:ext cx="264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X(4630)" id="578" name="Google Shape;578;p49" title="MathEquation,#00000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92027" y="324600"/>
            <a:ext cx="893574" cy="289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660)" id="579" name="Google Shape;579;p49" title="MathEquation,#00000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49101" y="774079"/>
            <a:ext cx="1078824" cy="34927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9"/>
          <p:cNvSpPr txBox="1"/>
          <p:nvPr/>
        </p:nvSpPr>
        <p:spPr>
          <a:xfrm>
            <a:off x="106275" y="233800"/>
            <a:ext cx="35175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Estimating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magnitude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fine structure splittings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we obtain a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that matches well with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experiment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81" name="Google Shape;581;p49"/>
          <p:cNvSpPr txBox="1"/>
          <p:nvPr/>
        </p:nvSpPr>
        <p:spPr>
          <a:xfrm>
            <a:off x="202225" y="1766350"/>
            <a:ext cx="3517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parity eigenvalues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have the characteristic “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+-+-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” pattern.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0"/>
          <p:cNvSpPr/>
          <p:nvPr/>
        </p:nvSpPr>
        <p:spPr>
          <a:xfrm>
            <a:off x="5812925" y="383635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0"/>
          <p:cNvSpPr/>
          <p:nvPr/>
        </p:nvSpPr>
        <p:spPr>
          <a:xfrm>
            <a:off x="5812925" y="2641725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0"/>
          <p:cNvSpPr/>
          <p:nvPr/>
        </p:nvSpPr>
        <p:spPr>
          <a:xfrm>
            <a:off x="5812925" y="14471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0"/>
          <p:cNvSpPr/>
          <p:nvPr/>
        </p:nvSpPr>
        <p:spPr>
          <a:xfrm>
            <a:off x="5813000" y="2338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0"/>
          <p:cNvSpPr txBox="1"/>
          <p:nvPr/>
        </p:nvSpPr>
        <p:spPr>
          <a:xfrm>
            <a:off x="3863125" y="38363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3900-4050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591" name="Google Shape;591;p5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57" y="4294150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0"/>
          <p:cNvSpPr txBox="1"/>
          <p:nvPr/>
        </p:nvSpPr>
        <p:spPr>
          <a:xfrm>
            <a:off x="3863113" y="27666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4220-4390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593" name="Google Shape;593;p5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25" y="3224450"/>
            <a:ext cx="1078786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0"/>
          <p:cNvSpPr txBox="1"/>
          <p:nvPr/>
        </p:nvSpPr>
        <p:spPr>
          <a:xfrm>
            <a:off x="3863113" y="1545625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4570-4720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595" name="Google Shape;595;p5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45" y="2003425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0"/>
          <p:cNvSpPr txBox="1"/>
          <p:nvPr/>
        </p:nvSpPr>
        <p:spPr>
          <a:xfrm>
            <a:off x="3863100" y="32460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4750-4900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597" name="Google Shape;597;p5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13" y="782400"/>
            <a:ext cx="1078786" cy="35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872)" id="598" name="Google Shape;598;p5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4148" y="3920598"/>
            <a:ext cx="893576" cy="2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915)" id="599" name="Google Shape;599;p5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0104" y="4493505"/>
            <a:ext cx="893576" cy="28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0}(3860)" id="600" name="Google Shape;600;p50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1450" y="4188712"/>
            <a:ext cx="1078824" cy="304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3900)" id="601" name="Google Shape;601;p50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2013" y="4479275"/>
            <a:ext cx="937842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2}(3930)" id="602" name="Google Shape;602;p50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976" y="3920590"/>
            <a:ext cx="937824" cy="26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40)" id="603" name="Google Shape;603;p50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92025" y="2685975"/>
            <a:ext cx="893576" cy="29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20)" id="604" name="Google Shape;604;p50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90099" y="2660412"/>
            <a:ext cx="893576" cy="296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60)" id="605" name="Google Shape;605;p50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6534" y="2998477"/>
            <a:ext cx="893576" cy="295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390)" id="606" name="Google Shape;606;p50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92013" y="3335475"/>
            <a:ext cx="799772" cy="26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50)" id="607" name="Google Shape;607;p50" title="MathEquation,#00000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90100" y="3286133"/>
            <a:ext cx="937824" cy="304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(4430)" id="608" name="Google Shape;608;p50" title="MathEquation,#0000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67274" y="1957032"/>
            <a:ext cx="1078824" cy="32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500)" id="609" name="Google Shape;609;p50" title="MathEquation,#00000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62579" y="1629880"/>
            <a:ext cx="893576" cy="289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50"/>
          <p:cNvCxnSpPr>
            <a:endCxn id="609" idx="2"/>
          </p:cNvCxnSpPr>
          <p:nvPr/>
        </p:nvCxnSpPr>
        <p:spPr>
          <a:xfrm rot="10800000">
            <a:off x="8109367" y="1919175"/>
            <a:ext cx="264900" cy="33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1" name="Google Shape;611;p50"/>
          <p:cNvSpPr txBox="1"/>
          <p:nvPr/>
        </p:nvSpPr>
        <p:spPr>
          <a:xfrm>
            <a:off x="8374125" y="2035813"/>
            <a:ext cx="264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X(4630)" id="612" name="Google Shape;612;p50" title="MathEquation,#00000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92027" y="324600"/>
            <a:ext cx="893574" cy="289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660)" id="613" name="Google Shape;613;p50" title="MathEquation,#00000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49101" y="774079"/>
            <a:ext cx="1078824" cy="34927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0"/>
          <p:cNvSpPr txBox="1"/>
          <p:nvPr/>
        </p:nvSpPr>
        <p:spPr>
          <a:xfrm>
            <a:off x="106275" y="233800"/>
            <a:ext cx="35175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Estimating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magnitude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fine structure splittings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we obtain a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that matches well with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experiment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5" name="Google Shape;615;p50"/>
          <p:cNvSpPr txBox="1"/>
          <p:nvPr/>
        </p:nvSpPr>
        <p:spPr>
          <a:xfrm>
            <a:off x="202225" y="1766350"/>
            <a:ext cx="3517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parity eigenvalues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have the characteristic “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+-+-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” pattern.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6" name="Google Shape;616;p50"/>
          <p:cNvSpPr txBox="1"/>
          <p:nvPr/>
        </p:nvSpPr>
        <p:spPr>
          <a:xfrm>
            <a:off x="106275" y="2641713"/>
            <a:ext cx="3517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exhibits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gaps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for which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 exotics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are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observed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"/>
          <p:cNvSpPr/>
          <p:nvPr/>
        </p:nvSpPr>
        <p:spPr>
          <a:xfrm>
            <a:off x="5812925" y="383635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1"/>
          <p:cNvSpPr/>
          <p:nvPr/>
        </p:nvSpPr>
        <p:spPr>
          <a:xfrm>
            <a:off x="5812925" y="2641725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1"/>
          <p:cNvSpPr/>
          <p:nvPr/>
        </p:nvSpPr>
        <p:spPr>
          <a:xfrm>
            <a:off x="5812925" y="14471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1"/>
          <p:cNvSpPr/>
          <p:nvPr/>
        </p:nvSpPr>
        <p:spPr>
          <a:xfrm>
            <a:off x="5813000" y="233800"/>
            <a:ext cx="2975700" cy="100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1"/>
          <p:cNvSpPr txBox="1"/>
          <p:nvPr/>
        </p:nvSpPr>
        <p:spPr>
          <a:xfrm>
            <a:off x="3863125" y="38363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3900-4050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626" name="Google Shape;626;p5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57" y="4294150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1"/>
          <p:cNvSpPr txBox="1"/>
          <p:nvPr/>
        </p:nvSpPr>
        <p:spPr>
          <a:xfrm>
            <a:off x="3863113" y="276665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4220-4390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628" name="Google Shape;628;p5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25" y="3224450"/>
            <a:ext cx="1078786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51"/>
          <p:cNvSpPr txBox="1"/>
          <p:nvPr/>
        </p:nvSpPr>
        <p:spPr>
          <a:xfrm>
            <a:off x="3863113" y="1545625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4570-4720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+" id="630" name="Google Shape;630;p5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45" y="2003425"/>
            <a:ext cx="1078824" cy="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1"/>
          <p:cNvSpPr txBox="1"/>
          <p:nvPr/>
        </p:nvSpPr>
        <p:spPr>
          <a:xfrm>
            <a:off x="3863100" y="324600"/>
            <a:ext cx="1885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4750-4900 MeV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P=-&#10;" id="632" name="Google Shape;632;p5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13" y="782400"/>
            <a:ext cx="1078786" cy="35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872)" id="633" name="Google Shape;633;p51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4148" y="3920598"/>
            <a:ext cx="893576" cy="2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3915)" id="634" name="Google Shape;634;p51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0104" y="4493505"/>
            <a:ext cx="893576" cy="28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0}(3860)" id="635" name="Google Shape;635;p51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1450" y="4188712"/>
            <a:ext cx="1078824" cy="304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3900)" id="636" name="Google Shape;636;p51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2013" y="4479275"/>
            <a:ext cx="937842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_{c2}(3930)" id="637" name="Google Shape;637;p51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976" y="3920590"/>
            <a:ext cx="937824" cy="26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40)" id="638" name="Google Shape;638;p51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92025" y="2685975"/>
            <a:ext cx="893576" cy="29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20)" id="639" name="Google Shape;639;p51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90099" y="2660412"/>
            <a:ext cx="893576" cy="296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260)" id="640" name="Google Shape;640;p51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6534" y="2998477"/>
            <a:ext cx="893576" cy="295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(4390)" id="641" name="Google Shape;641;p51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92013" y="3335475"/>
            <a:ext cx="799772" cy="26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^{0}(4250)" id="642" name="Google Shape;642;p51" title="MathEquation,#00000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90100" y="3286133"/>
            <a:ext cx="937824" cy="304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_c(4430)" id="643" name="Google Shape;643;p51" title="MathEquation,#0000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67274" y="1957032"/>
            <a:ext cx="1078824" cy="32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500)" id="644" name="Google Shape;644;p51" title="MathEquation,#00000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62579" y="1629880"/>
            <a:ext cx="893576" cy="289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51"/>
          <p:cNvCxnSpPr>
            <a:endCxn id="644" idx="2"/>
          </p:cNvCxnSpPr>
          <p:nvPr/>
        </p:nvCxnSpPr>
        <p:spPr>
          <a:xfrm rot="10800000">
            <a:off x="8109367" y="1919175"/>
            <a:ext cx="264900" cy="33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6" name="Google Shape;646;p51"/>
          <p:cNvSpPr txBox="1"/>
          <p:nvPr/>
        </p:nvSpPr>
        <p:spPr>
          <a:xfrm>
            <a:off x="8374125" y="2035813"/>
            <a:ext cx="264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X(4630)" id="647" name="Google Shape;647;p51" title="MathEquation,#00000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92027" y="324600"/>
            <a:ext cx="893574" cy="289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4660)" id="648" name="Google Shape;648;p51" title="MathEquation,#00000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49101" y="774079"/>
            <a:ext cx="1078824" cy="34927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1"/>
          <p:cNvSpPr txBox="1"/>
          <p:nvPr/>
        </p:nvSpPr>
        <p:spPr>
          <a:xfrm>
            <a:off x="106275" y="233800"/>
            <a:ext cx="35175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Estimating the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magnitude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fine structure splittings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, we obtain a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that matches well with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experiment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50" name="Google Shape;650;p51"/>
          <p:cNvSpPr txBox="1"/>
          <p:nvPr/>
        </p:nvSpPr>
        <p:spPr>
          <a:xfrm>
            <a:off x="202225" y="1766350"/>
            <a:ext cx="3517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parity eigenvalues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have the characteristic “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+-+-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” pattern.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51" name="Google Shape;651;p51"/>
          <p:cNvSpPr txBox="1"/>
          <p:nvPr/>
        </p:nvSpPr>
        <p:spPr>
          <a:xfrm>
            <a:off x="106275" y="2641713"/>
            <a:ext cx="3517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exhibits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gaps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for which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 exotics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are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observed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52" name="Google Shape;652;p51"/>
          <p:cNvSpPr txBox="1"/>
          <p:nvPr/>
        </p:nvSpPr>
        <p:spPr>
          <a:xfrm>
            <a:off x="180100" y="3718663"/>
            <a:ext cx="3517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Candidates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outside of the DDM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have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controversial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existence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quark model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599"/>
            <a:ext cx="5707375" cy="16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54" y="2935726"/>
            <a:ext cx="5629445" cy="16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2"/>
          <p:cNvSpPr txBox="1"/>
          <p:nvPr/>
        </p:nvSpPr>
        <p:spPr>
          <a:xfrm>
            <a:off x="733275" y="1902225"/>
            <a:ext cx="75240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Further analysis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will require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actual calculations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fine-structure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contributions to the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mass spectrum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to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determine the real band structure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of the DDM.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3"/>
          <p:cNvSpPr txBox="1"/>
          <p:nvPr/>
        </p:nvSpPr>
        <p:spPr>
          <a:xfrm>
            <a:off x="2079900" y="626975"/>
            <a:ext cx="49842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Thank You: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4"/>
          <p:cNvSpPr txBox="1"/>
          <p:nvPr/>
        </p:nvSpPr>
        <p:spPr>
          <a:xfrm>
            <a:off x="2079900" y="626975"/>
            <a:ext cx="49842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Thank You: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68" name="Google Shape;668;p54"/>
          <p:cNvSpPr txBox="1"/>
          <p:nvPr/>
        </p:nvSpPr>
        <p:spPr>
          <a:xfrm>
            <a:off x="2579400" y="1413400"/>
            <a:ext cx="3985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Richard Lebed, Principal Investigator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5"/>
          <p:cNvSpPr txBox="1"/>
          <p:nvPr/>
        </p:nvSpPr>
        <p:spPr>
          <a:xfrm>
            <a:off x="2079900" y="626975"/>
            <a:ext cx="49842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Thank You: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74" name="Google Shape;674;p55"/>
          <p:cNvSpPr txBox="1"/>
          <p:nvPr/>
        </p:nvSpPr>
        <p:spPr>
          <a:xfrm>
            <a:off x="2579400" y="1413400"/>
            <a:ext cx="3985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Richard Lebed, Principal Investigator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75" name="Google Shape;675;p55"/>
          <p:cNvSpPr txBox="1"/>
          <p:nvPr/>
        </p:nvSpPr>
        <p:spPr>
          <a:xfrm>
            <a:off x="2678675" y="2178475"/>
            <a:ext cx="3985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Jesse Giron, Graduate Student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6"/>
          <p:cNvSpPr txBox="1"/>
          <p:nvPr/>
        </p:nvSpPr>
        <p:spPr>
          <a:xfrm>
            <a:off x="2079900" y="626975"/>
            <a:ext cx="49842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Thank You: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81" name="Google Shape;681;p56"/>
          <p:cNvSpPr txBox="1"/>
          <p:nvPr/>
        </p:nvSpPr>
        <p:spPr>
          <a:xfrm>
            <a:off x="2579400" y="1413400"/>
            <a:ext cx="3985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Richard Lebed, Principal Investigator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82" name="Google Shape;682;p56"/>
          <p:cNvSpPr txBox="1"/>
          <p:nvPr/>
        </p:nvSpPr>
        <p:spPr>
          <a:xfrm>
            <a:off x="2678675" y="2178475"/>
            <a:ext cx="3985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Jesse Giron, Graduate Student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83" name="Google Shape;683;p56"/>
          <p:cNvSpPr txBox="1"/>
          <p:nvPr/>
        </p:nvSpPr>
        <p:spPr>
          <a:xfrm>
            <a:off x="2678675" y="2830375"/>
            <a:ext cx="3985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Arizona Space Grant Consortium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84" name="Google Shape;68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100" y="2571750"/>
            <a:ext cx="17526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model quarks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663" y="1287813"/>
            <a:ext cx="4700613" cy="31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2104150" y="1338725"/>
            <a:ext cx="3368700" cy="3088200"/>
          </a:xfrm>
          <a:prstGeom prst="corner">
            <a:avLst>
              <a:gd fmla="val 49287" name="adj1"/>
              <a:gd fmla="val 67792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 rot="10799589">
            <a:off x="4240075" y="1345027"/>
            <a:ext cx="2512200" cy="3081900"/>
          </a:xfrm>
          <a:prstGeom prst="corner">
            <a:avLst>
              <a:gd fmla="val 60015" name="adj1"/>
              <a:gd fmla="val 49246" name="adj2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-95650" y="3275975"/>
            <a:ext cx="226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“Light” Quarks</a:t>
            </a:r>
            <a:endParaRPr sz="2400"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93" name="Google Shape;93;p17"/>
          <p:cNvCxnSpPr>
            <a:stCxn id="92" idx="0"/>
            <a:endCxn id="90" idx="2"/>
          </p:cNvCxnSpPr>
          <p:nvPr/>
        </p:nvCxnSpPr>
        <p:spPr>
          <a:xfrm flipH="1" rot="10800000">
            <a:off x="1036100" y="2882975"/>
            <a:ext cx="1068000" cy="393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7"/>
          <p:cNvSpPr txBox="1"/>
          <p:nvPr/>
        </p:nvSpPr>
        <p:spPr>
          <a:xfrm>
            <a:off x="6799500" y="1589475"/>
            <a:ext cx="23445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“Heavy” Quarks</a:t>
            </a:r>
            <a:endParaRPr sz="24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95" name="Google Shape;95;p17"/>
          <p:cNvCxnSpPr>
            <a:stCxn id="94" idx="2"/>
            <a:endCxn id="91" idx="2"/>
          </p:cNvCxnSpPr>
          <p:nvPr/>
        </p:nvCxnSpPr>
        <p:spPr>
          <a:xfrm flipH="1">
            <a:off x="6752250" y="2202675"/>
            <a:ext cx="1219500" cy="68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Chromodynamics (QCD)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“A non-Abelian, SU(3) gauge theory”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8"/>
          <p:cNvCxnSpPr/>
          <p:nvPr/>
        </p:nvCxnSpPr>
        <p:spPr>
          <a:xfrm>
            <a:off x="4187075" y="2996825"/>
            <a:ext cx="3188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8"/>
          <p:cNvCxnSpPr/>
          <p:nvPr/>
        </p:nvCxnSpPr>
        <p:spPr>
          <a:xfrm>
            <a:off x="5685475" y="3007450"/>
            <a:ext cx="616500" cy="616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8"/>
          <p:cNvSpPr txBox="1"/>
          <p:nvPr/>
        </p:nvSpPr>
        <p:spPr>
          <a:xfrm>
            <a:off x="6301975" y="3251800"/>
            <a:ext cx="2841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Interactions are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mediated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by eight fundamental particles called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gluons</a:t>
            </a:r>
            <a:endParaRPr sz="1800">
              <a:solidFill>
                <a:srgbClr val="0000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05" name="Google Shape;105;p18"/>
          <p:cNvCxnSpPr/>
          <p:nvPr/>
        </p:nvCxnSpPr>
        <p:spPr>
          <a:xfrm>
            <a:off x="2033400" y="2996825"/>
            <a:ext cx="2004900" cy="10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8"/>
          <p:cNvSpPr txBox="1"/>
          <p:nvPr/>
        </p:nvSpPr>
        <p:spPr>
          <a:xfrm>
            <a:off x="393200" y="3676925"/>
            <a:ext cx="26568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  <a:r>
              <a:rPr lang="en" sz="1800">
                <a:solidFill>
                  <a:srgbClr val="0000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gluons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can </a:t>
            </a:r>
            <a:r>
              <a:rPr lang="en" sz="18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interact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with one another 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07" name="Google Shape;107;p18"/>
          <p:cNvCxnSpPr>
            <a:stCxn id="106" idx="0"/>
          </p:cNvCxnSpPr>
          <p:nvPr/>
        </p:nvCxnSpPr>
        <p:spPr>
          <a:xfrm flipH="1" rot="10800000">
            <a:off x="1721600" y="3007325"/>
            <a:ext cx="1285800" cy="66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63750" y="329450"/>
            <a:ext cx="90801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 quark model </a:t>
            </a:r>
            <a:r>
              <a:rPr lang="en" sz="2400">
                <a:solidFill>
                  <a:srgbClr val="FF0000"/>
                </a:solidFill>
              </a:rPr>
              <a:t>does not allow</a:t>
            </a:r>
            <a:r>
              <a:rPr lang="en" sz="2400"/>
              <a:t> </a:t>
            </a:r>
            <a:r>
              <a:rPr lang="en" sz="2400">
                <a:solidFill>
                  <a:srgbClr val="0000FF"/>
                </a:solidFill>
              </a:rPr>
              <a:t>quarks</a:t>
            </a:r>
            <a:r>
              <a:rPr lang="en" sz="2400"/>
              <a:t> to be</a:t>
            </a:r>
            <a:r>
              <a:rPr lang="en" sz="2400">
                <a:solidFill>
                  <a:srgbClr val="000000"/>
                </a:solidFill>
              </a:rPr>
              <a:t> observed</a:t>
            </a:r>
            <a:r>
              <a:rPr lang="en" sz="2400">
                <a:solidFill>
                  <a:srgbClr val="FF0000"/>
                </a:solidFill>
              </a:rPr>
              <a:t> in isolation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 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63750" y="112325"/>
            <a:ext cx="9011700" cy="4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Instead, they form “</a:t>
            </a:r>
            <a:r>
              <a:rPr lang="en" sz="2400">
                <a:solidFill>
                  <a:srgbClr val="0000FF"/>
                </a:solidFill>
              </a:rPr>
              <a:t>QCD color-singlets</a:t>
            </a:r>
            <a:r>
              <a:rPr lang="en" sz="2400"/>
              <a:t>” inside of particles called </a:t>
            </a:r>
            <a:r>
              <a:rPr lang="en" sz="2400">
                <a:solidFill>
                  <a:srgbClr val="0000FF"/>
                </a:solidFill>
              </a:rPr>
              <a:t>hadrons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 call this phenomenon </a:t>
            </a:r>
            <a:r>
              <a:rPr lang="en" sz="2400">
                <a:solidFill>
                  <a:srgbClr val="0000FF"/>
                </a:solidFill>
              </a:rPr>
              <a:t>confinement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Hadrons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The </a:t>
            </a:r>
            <a:r>
              <a:rPr lang="en" sz="2400">
                <a:solidFill>
                  <a:srgbClr val="FF0000"/>
                </a:solidFill>
              </a:rPr>
              <a:t>simplest</a:t>
            </a:r>
            <a:r>
              <a:rPr lang="en" sz="2400">
                <a:solidFill>
                  <a:srgbClr val="000000"/>
                </a:solidFill>
              </a:rPr>
              <a:t> color-singlet states are </a:t>
            </a:r>
            <a:r>
              <a:rPr lang="en" sz="2400">
                <a:solidFill>
                  <a:srgbClr val="0000FF"/>
                </a:solidFill>
              </a:rPr>
              <a:t>baryons</a:t>
            </a:r>
            <a:r>
              <a:rPr lang="en" sz="2400">
                <a:solidFill>
                  <a:srgbClr val="000000"/>
                </a:solidFill>
              </a:rPr>
              <a:t> and </a:t>
            </a:r>
            <a:r>
              <a:rPr lang="en" sz="2400">
                <a:solidFill>
                  <a:srgbClr val="0000FF"/>
                </a:solidFill>
              </a:rPr>
              <a:t>mesons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